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Override3.xml" ContentType="application/vnd.openxmlformats-officedocument.themeOverride+xml"/>
  <Override PartName="/ppt/theme/themeOverride4.xml" ContentType="application/vnd.openxmlformats-officedocument.themeOverrid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66" r:id="rId2"/>
    <p:sldId id="256" r:id="rId3"/>
    <p:sldId id="267" r:id="rId4"/>
    <p:sldId id="257" r:id="rId5"/>
    <p:sldId id="265" r:id="rId6"/>
    <p:sldId id="258" r:id="rId7"/>
    <p:sldId id="259" r:id="rId8"/>
    <p:sldId id="271" r:id="rId9"/>
    <p:sldId id="260" r:id="rId10"/>
    <p:sldId id="272" r:id="rId11"/>
    <p:sldId id="261" r:id="rId12"/>
    <p:sldId id="262" r:id="rId13"/>
    <p:sldId id="270" r:id="rId14"/>
    <p:sldId id="263" r:id="rId15"/>
    <p:sldId id="264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E6E4C55-8C54-4D4A-9C8E-FD2140F90BB4}" type="datetimeFigureOut">
              <a:rPr lang="en-US"/>
              <a:pPr>
                <a:defRPr/>
              </a:pPr>
              <a:t>5/27/2012</a:t>
            </a:fld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814FF85-2263-4E2A-8AC2-CF0B4BAED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6D17B-B067-43B1-9AEB-EABD141508F8}" type="datetimeFigureOut">
              <a:rPr lang="en-US"/>
              <a:pPr>
                <a:defRPr/>
              </a:pPr>
              <a:t>5/27/2012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99057-C18E-42C3-94B1-2D1C7007D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B76B9-032C-44BF-A984-BC6CC1AA60BF}" type="datetimeFigureOut">
              <a:rPr lang="en-US"/>
              <a:pPr>
                <a:defRPr/>
              </a:pPr>
              <a:t>5/27/2012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2EF8F-E0A7-4B27-A628-E2B499FC9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2FA53-EC6B-4AE4-929B-10F341260C5B}" type="datetimeFigureOut">
              <a:rPr lang="en-US"/>
              <a:pPr>
                <a:defRPr/>
              </a:pPr>
              <a:t>5/27/2012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83A12-1799-4467-B373-B03E0F6F9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28EBB1-C074-4D89-B2FD-1C1530D9FB65}" type="datetimeFigureOut">
              <a:rPr lang="en-US"/>
              <a:pPr>
                <a:defRPr/>
              </a:pPr>
              <a:t>5/27/2012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8BD271-AE7D-4FEF-BF66-24BB5EACF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4EAF291-64B9-4B0E-9657-3D34B990C5DB}" type="datetimeFigureOut">
              <a:rPr lang="en-US"/>
              <a:pPr>
                <a:defRPr/>
              </a:pPr>
              <a:t>5/27/2012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8C4263D-E1BE-443A-B1C2-803F7424C6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B023482-51CF-4376-82DA-D46B22C21297}" type="datetimeFigureOut">
              <a:rPr lang="en-US"/>
              <a:pPr>
                <a:defRPr/>
              </a:pPr>
              <a:t>5/27/2012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65B9DE9-7AC0-4AD8-A1DC-828D3F6ED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D613EF8-FBD7-4F1B-819A-F4154271F53F}" type="datetimeFigureOut">
              <a:rPr lang="en-US"/>
              <a:pPr>
                <a:defRPr/>
              </a:pPr>
              <a:t>5/27/2012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C3E08E7-2C58-43EB-9172-1D68163BD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FC3FA-C2E8-4E05-872D-02B6B1996F94}" type="datetimeFigureOut">
              <a:rPr lang="en-US"/>
              <a:pPr>
                <a:defRPr/>
              </a:pPr>
              <a:t>5/27/2012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185E1-7C9F-4094-9E32-6DD08203C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8DDC24D-735D-4BFD-9E46-2F69AA1D6009}" type="datetimeFigureOut">
              <a:rPr lang="en-US"/>
              <a:pPr>
                <a:defRPr/>
              </a:pPr>
              <a:t>5/27/2012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A0C7E6B-6097-4A4B-8251-68CEBCC47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E3A1349-EE49-4377-AC1C-3A10E634D063}" type="datetimeFigureOut">
              <a:rPr lang="en-US"/>
              <a:pPr>
                <a:defRPr/>
              </a:pPr>
              <a:t>5/27/2012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8DA1C2E-96DC-4D08-B2AE-FC563A004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6168B8D-EE4F-4E80-B6A0-5E2D484EE165}" type="datetimeFigureOut">
              <a:rPr lang="en-US"/>
              <a:pPr>
                <a:defRPr/>
              </a:pPr>
              <a:t>5/27/2012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24F1C08-82A4-47B2-BEC4-CECC31D54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2" r:id="rId2"/>
    <p:sldLayoutId id="2147483717" r:id="rId3"/>
    <p:sldLayoutId id="2147483718" r:id="rId4"/>
    <p:sldLayoutId id="2147483719" r:id="rId5"/>
    <p:sldLayoutId id="2147483720" r:id="rId6"/>
    <p:sldLayoutId id="2147483713" r:id="rId7"/>
    <p:sldLayoutId id="2147483721" r:id="rId8"/>
    <p:sldLayoutId id="2147483722" r:id="rId9"/>
    <p:sldLayoutId id="2147483714" r:id="rId10"/>
    <p:sldLayoutId id="21474837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n-IN" sz="8400" dirty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মাধ্যমিক গণিত</a:t>
            </a:r>
            <a:endParaRPr lang="en-US" sz="8400" dirty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 eaLnBrk="1" hangingPunct="1"/>
            <a:r>
              <a:rPr lang="bn-IN" sz="6000" dirty="0" smtClean="0">
                <a:solidFill>
                  <a:schemeClr val="folHlink"/>
                </a:solidFill>
                <a:latin typeface="NikoshBAN" pitchFamily="2" charset="0"/>
                <a:cs typeface="NikoshBAN" pitchFamily="2" charset="0"/>
              </a:rPr>
              <a:t>নবম শ্রে</a:t>
            </a:r>
            <a:r>
              <a:rPr lang="bn-BD" sz="6000" dirty="0" smtClean="0">
                <a:solidFill>
                  <a:schemeClr val="folHlink"/>
                </a:solidFill>
                <a:latin typeface="NikoshBAN" pitchFamily="2" charset="0"/>
                <a:cs typeface="NikoshBAN" pitchFamily="2" charset="0"/>
              </a:rPr>
              <a:t>ণি</a:t>
            </a:r>
            <a:endParaRPr lang="en-US" sz="6000" dirty="0" smtClean="0">
              <a:solidFill>
                <a:schemeClr val="folHlink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304800"/>
            <a:ext cx="5410200" cy="4619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bn-BD" sz="2400" dirty="0">
                <a:latin typeface="NikoshLightBAN" pitchFamily="2" charset="0"/>
                <a:cs typeface="NikoshLightBAN" pitchFamily="2" charset="0"/>
              </a:rPr>
              <a:t>একটি ভিডিও চিত্র</a:t>
            </a:r>
            <a:endParaRPr lang="en-AU" sz="2400" dirty="0">
              <a:latin typeface="NikoshLightBAN" pitchFamily="2" charset="0"/>
              <a:cs typeface="NikoshLightBAN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34818" name="Packager Shell Object" showAsIcon="1" r:id="rId3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066800" y="3048000"/>
            <a:ext cx="3894138" cy="1143000"/>
            <a:chOff x="624" y="2064"/>
            <a:chExt cx="2453" cy="720"/>
          </a:xfrm>
        </p:grpSpPr>
        <p:pic>
          <p:nvPicPr>
            <p:cNvPr id="17419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84" y="2064"/>
              <a:ext cx="1493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0" name="Rectangle 6"/>
            <p:cNvSpPr>
              <a:spLocks noChangeArrowheads="1"/>
            </p:cNvSpPr>
            <p:nvPr/>
          </p:nvSpPr>
          <p:spPr bwMode="auto">
            <a:xfrm>
              <a:off x="624" y="2064"/>
              <a:ext cx="418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bn-IN" sz="6000"/>
                <a:t>৪</a:t>
              </a:r>
              <a:r>
                <a:rPr lang="en-US" sz="6000">
                  <a:cs typeface="Vrinda" pitchFamily="2" charset="0"/>
                </a:rPr>
                <a:t>.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990600" y="4724400"/>
            <a:ext cx="7412038" cy="1098550"/>
            <a:chOff x="624" y="2976"/>
            <a:chExt cx="4669" cy="692"/>
          </a:xfrm>
        </p:grpSpPr>
        <p:pic>
          <p:nvPicPr>
            <p:cNvPr id="17417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48" y="3072"/>
              <a:ext cx="4045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8" name="Rectangle 7"/>
            <p:cNvSpPr>
              <a:spLocks noChangeArrowheads="1"/>
            </p:cNvSpPr>
            <p:nvPr/>
          </p:nvSpPr>
          <p:spPr bwMode="auto">
            <a:xfrm>
              <a:off x="624" y="2976"/>
              <a:ext cx="624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bn-IN" sz="6600"/>
                <a:t>৫</a:t>
              </a:r>
              <a:r>
                <a:rPr lang="en-US" sz="6600">
                  <a:cs typeface="Vrinda" pitchFamily="2" charset="0"/>
                </a:rPr>
                <a:t>.</a:t>
              </a:r>
            </a:p>
          </p:txBody>
        </p:sp>
      </p:grp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0" y="2057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2000">
                <a:latin typeface="SutonnyMJ" pitchFamily="2" charset="0"/>
                <a:cs typeface="Times New Roman" pitchFamily="18" charset="0"/>
              </a:rPr>
              <a:t> </a:t>
            </a:r>
            <a:endParaRPr lang="en-US">
              <a:cs typeface="Arial" charset="0"/>
            </a:endParaRPr>
          </a:p>
        </p:txBody>
      </p:sp>
      <p:sp>
        <p:nvSpPr>
          <p:cNvPr id="17413" name="Rectangle 11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9463" name="TextBox 13"/>
          <p:cNvSpPr txBox="1">
            <a:spLocks noChangeArrowheads="1"/>
          </p:cNvSpPr>
          <p:nvPr/>
        </p:nvSpPr>
        <p:spPr bwMode="auto">
          <a:xfrm>
            <a:off x="533400" y="1217613"/>
            <a:ext cx="7620000" cy="762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bn-IN" sz="4400" dirty="0"/>
              <a:t>গাণিতিক </a:t>
            </a:r>
            <a:r>
              <a:rPr lang="bn-IN" sz="4400" dirty="0" smtClean="0"/>
              <a:t>সমস্যাব</a:t>
            </a:r>
            <a:r>
              <a:rPr lang="bn-BD" sz="4400" dirty="0" smtClean="0"/>
              <a:t>লি</a:t>
            </a:r>
            <a:r>
              <a:rPr lang="en-US" sz="4400" dirty="0" smtClean="0">
                <a:cs typeface="Vrinda" pitchFamily="2" charset="0"/>
              </a:rPr>
              <a:t>:</a:t>
            </a:r>
            <a:endParaRPr lang="en-US" sz="7200" dirty="0">
              <a:latin typeface="Calibri" pitchFamily="34" charset="0"/>
            </a:endParaRPr>
          </a:p>
        </p:txBody>
      </p:sp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304800" y="1676400"/>
            <a:ext cx="45720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11700">
                <a:latin typeface="SutonnyMJ" pitchFamily="2" charset="0"/>
                <a:cs typeface="Times New Roman" pitchFamily="18" charset="0"/>
              </a:rPr>
              <a:t> </a:t>
            </a:r>
            <a:r>
              <a:rPr lang="bn-IN" sz="5400"/>
              <a:t>সরল কর </a:t>
            </a:r>
            <a:r>
              <a:rPr lang="en-US" sz="5400">
                <a:cs typeface="Vrinda" pitchFamily="2" charset="0"/>
              </a:rPr>
              <a:t>:</a:t>
            </a:r>
            <a:r>
              <a:rPr lang="en-US"/>
              <a:t> </a:t>
            </a:r>
            <a:r>
              <a:rPr lang="en-US" sz="4800">
                <a:latin typeface="SutonnyMJ" pitchFamily="2" charset="0"/>
                <a:cs typeface="Times New Roman" pitchFamily="18" charset="0"/>
              </a:rPr>
              <a:t>	</a:t>
            </a:r>
          </a:p>
        </p:txBody>
      </p:sp>
      <p:sp>
        <p:nvSpPr>
          <p:cNvPr id="17416" name="TextBox 15"/>
          <p:cNvSpPr txBox="1">
            <a:spLocks noChangeArrowheads="1"/>
          </p:cNvSpPr>
          <p:nvPr/>
        </p:nvSpPr>
        <p:spPr bwMode="auto">
          <a:xfrm>
            <a:off x="1371600" y="0"/>
            <a:ext cx="6477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bn-IN" sz="8000" dirty="0" smtClean="0">
                <a:latin typeface="NikoshBAN" pitchFamily="2" charset="0"/>
                <a:cs typeface="NikoshBAN" pitchFamily="2" charset="0"/>
              </a:rPr>
              <a:t>প্রশ্নমালা</a:t>
            </a:r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ঃ</a:t>
            </a:r>
            <a:r>
              <a:rPr lang="bn-IN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8000" dirty="0">
                <a:latin typeface="NikoshBAN" pitchFamily="2" charset="0"/>
                <a:cs typeface="NikoshBAN" pitchFamily="2" charset="0"/>
              </a:rPr>
              <a:t>৪</a:t>
            </a:r>
            <a:r>
              <a:rPr lang="en-US" sz="8000" dirty="0">
                <a:latin typeface="NikoshBAN" pitchFamily="2" charset="0"/>
                <a:cs typeface="NikoshBAN" pitchFamily="2" charset="0"/>
              </a:rPr>
              <a:t>.</a:t>
            </a:r>
            <a:r>
              <a:rPr lang="bn-IN" sz="8000" dirty="0">
                <a:latin typeface="NikoshBAN" pitchFamily="2" charset="0"/>
                <a:cs typeface="NikoshBAN" pitchFamily="2" charset="0"/>
              </a:rPr>
              <a:t>১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  <a:p>
            <a:pPr eaLnBrk="1" hangingPunct="1"/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27263" y="1219200"/>
            <a:ext cx="6307137" cy="3962400"/>
            <a:chOff x="2352" y="588"/>
            <a:chExt cx="3312" cy="1861"/>
          </a:xfrm>
        </p:grpSpPr>
        <p:pic>
          <p:nvPicPr>
            <p:cNvPr id="18436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52" y="1536"/>
              <a:ext cx="139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66" y="1584"/>
              <a:ext cx="179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3" name="TextBox 3"/>
            <p:cNvSpPr txBox="1">
              <a:spLocks noChangeArrowheads="1"/>
            </p:cNvSpPr>
            <p:nvPr/>
          </p:nvSpPr>
          <p:spPr bwMode="auto">
            <a:xfrm>
              <a:off x="2823" y="588"/>
              <a:ext cx="2121" cy="39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4800" dirty="0"/>
                <a:t>** </a:t>
              </a:r>
              <a:r>
                <a:rPr lang="bn-IN" sz="4800" dirty="0"/>
                <a:t>সরল কর </a:t>
              </a:r>
              <a:r>
                <a:rPr lang="en-US" sz="4800" dirty="0"/>
                <a:t>:</a:t>
              </a:r>
            </a:p>
          </p:txBody>
        </p:sp>
      </p:grp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3048000" y="228600"/>
            <a:ext cx="64770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n-IN" sz="6000">
                <a:latin typeface="SutonnyMJ" pitchFamily="2" charset="0"/>
              </a:rPr>
              <a:t>প্রশ্নমালা ৪</a:t>
            </a:r>
            <a:r>
              <a:rPr lang="en-US" sz="6000">
                <a:latin typeface="SutonnyMJ" pitchFamily="2" charset="0"/>
              </a:rPr>
              <a:t>.</a:t>
            </a:r>
            <a:r>
              <a:rPr lang="bn-IN" sz="6000">
                <a:latin typeface="SutonnyMJ" pitchFamily="2" charset="0"/>
              </a:rPr>
              <a:t>১</a:t>
            </a:r>
            <a:endParaRPr lang="en-US" sz="6000">
              <a:latin typeface="SutonnyMJ" pitchFamily="2" charset="0"/>
            </a:endParaRPr>
          </a:p>
          <a:p>
            <a:pPr eaLnBrk="1" hangingPunct="1"/>
            <a:endParaRPr lang="en-US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examiner.com/images/blog/wysiwyg/image/iStock_000007651615X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00200"/>
            <a:ext cx="42037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2438400" y="152400"/>
            <a:ext cx="4343400" cy="1524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4582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bn-BD" sz="8000" dirty="0" smtClean="0">
                <a:solidFill>
                  <a:schemeClr val="bg1"/>
                </a:solidFill>
                <a:latin typeface="NikoshLightBAN" pitchFamily="2" charset="0"/>
                <a:cs typeface="NikoshLightBAN" pitchFamily="2" charset="0"/>
              </a:rPr>
              <a:t>কোন প্রশ্ন?</a:t>
            </a:r>
            <a:endParaRPr lang="en-US" sz="8000" dirty="0">
              <a:solidFill>
                <a:schemeClr val="bg1"/>
              </a:solidFill>
              <a:latin typeface="NikoshLightBAN" pitchFamily="2" charset="0"/>
              <a:cs typeface="NikoshLight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latin typeface="Calibri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57200" y="10858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00400" y="1143000"/>
            <a:ext cx="3352800" cy="76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bn-IN" sz="4400" dirty="0">
                <a:latin typeface="NikoshBAN" pitchFamily="2" charset="0"/>
                <a:cs typeface="NikoshBAN" pitchFamily="2" charset="0"/>
              </a:rPr>
              <a:t>বাড়ির কাজ 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:</a:t>
            </a:r>
            <a:r>
              <a:rPr lang="en-US" dirty="0"/>
              <a:t> </a:t>
            </a:r>
          </a:p>
        </p:txBody>
      </p:sp>
      <p:sp>
        <p:nvSpPr>
          <p:cNvPr id="21511" name="TextBox 8"/>
          <p:cNvSpPr txBox="1">
            <a:spLocks noChangeArrowheads="1"/>
          </p:cNvSpPr>
          <p:nvPr/>
        </p:nvSpPr>
        <p:spPr bwMode="auto">
          <a:xfrm>
            <a:off x="3048000" y="228600"/>
            <a:ext cx="64770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n-IN" sz="6000" dirty="0" smtClean="0">
                <a:latin typeface="SutonnyMJ" pitchFamily="2" charset="0"/>
              </a:rPr>
              <a:t>প্রশ্নমালা</a:t>
            </a:r>
            <a:r>
              <a:rPr lang="bn-BD" sz="6000" dirty="0" smtClean="0">
                <a:latin typeface="SutonnyMJ" pitchFamily="2" charset="0"/>
              </a:rPr>
              <a:t>ঃ</a:t>
            </a:r>
            <a:r>
              <a:rPr lang="bn-IN" sz="6000" dirty="0" smtClean="0">
                <a:latin typeface="SutonnyMJ" pitchFamily="2" charset="0"/>
              </a:rPr>
              <a:t> </a:t>
            </a:r>
            <a:r>
              <a:rPr lang="bn-IN" sz="6000" dirty="0">
                <a:latin typeface="SutonnyMJ" pitchFamily="2" charset="0"/>
              </a:rPr>
              <a:t>৪</a:t>
            </a:r>
            <a:r>
              <a:rPr lang="en-US" sz="6000" dirty="0">
                <a:latin typeface="SutonnyMJ" pitchFamily="2" charset="0"/>
              </a:rPr>
              <a:t>.</a:t>
            </a:r>
            <a:r>
              <a:rPr lang="bn-IN" sz="6000" dirty="0">
                <a:latin typeface="SutonnyMJ" pitchFamily="2" charset="0"/>
              </a:rPr>
              <a:t>১</a:t>
            </a:r>
            <a:endParaRPr lang="en-US" sz="6000" dirty="0">
              <a:latin typeface="SutonnyMJ" pitchFamily="2" charset="0"/>
            </a:endParaRPr>
          </a:p>
          <a:p>
            <a:pPr eaLnBrk="1" hangingPunct="1"/>
            <a:endParaRPr lang="en-US" sz="2800" dirty="0">
              <a:latin typeface="Calibri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447800" y="2133600"/>
            <a:ext cx="6532563" cy="4114800"/>
            <a:chOff x="1779" y="1414"/>
            <a:chExt cx="3152" cy="1274"/>
          </a:xfrm>
        </p:grpSpPr>
        <p:pic>
          <p:nvPicPr>
            <p:cNvPr id="21513" name="Picture 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52" y="1968"/>
              <a:ext cx="2579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4" name="TextBox 3"/>
            <p:cNvSpPr txBox="1">
              <a:spLocks noChangeArrowheads="1"/>
            </p:cNvSpPr>
            <p:nvPr/>
          </p:nvSpPr>
          <p:spPr bwMode="auto">
            <a:xfrm>
              <a:off x="1779" y="1414"/>
              <a:ext cx="264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4800" dirty="0"/>
                <a:t>** </a:t>
              </a:r>
              <a:r>
                <a:rPr lang="bn-IN" sz="4800" dirty="0"/>
                <a:t>সরল কর </a:t>
              </a:r>
              <a:r>
                <a:rPr lang="en-US" sz="4800" dirty="0"/>
                <a:t>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6000" y="2514600"/>
            <a:ext cx="460057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0600">
                <a:cs typeface="Vrinda" pitchFamily="2" charset="0"/>
              </a:rPr>
              <a:t>Thanks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latin typeface="Calibri" pitchFamily="34" charset="0"/>
            </a:endParaRPr>
          </a:p>
        </p:txBody>
      </p:sp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4114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Consruction_Expon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733800"/>
            <a:ext cx="22098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/>
          <a:srcRect r="816"/>
          <a:stretch>
            <a:fillRect/>
          </a:stretch>
        </p:blipFill>
        <p:spPr bwMode="auto">
          <a:xfrm>
            <a:off x="1600200" y="3733800"/>
            <a:ext cx="28956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447800"/>
            <a:ext cx="179387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2667000" y="1981200"/>
            <a:ext cx="4192588" cy="19812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bn-IN" sz="9600" smtClean="0">
                <a:solidFill>
                  <a:schemeClr val="hlink"/>
                </a:solidFill>
                <a:latin typeface="NikoshLightBAN" pitchFamily="2" charset="0"/>
                <a:cs typeface="NikoshLightBAN" pitchFamily="2" charset="0"/>
              </a:rPr>
              <a:t>সূচক</a:t>
            </a:r>
            <a:endParaRPr lang="en-US" sz="9600" smtClean="0">
              <a:solidFill>
                <a:schemeClr val="hlink"/>
              </a:solidFill>
              <a:latin typeface="NikoshLightBAN" pitchFamily="2" charset="0"/>
              <a:cs typeface="NikoshLightBAN" pitchFamily="2" charset="0"/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015287" cy="914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bn-IN" sz="5100" dirty="0">
                <a:latin typeface="NikoshLightBAN" pitchFamily="2" charset="0"/>
                <a:cs typeface="NikoshLightBAN" pitchFamily="2" charset="0"/>
              </a:rPr>
              <a:t>আজকের আলোচ্য বিষয়</a:t>
            </a:r>
            <a:endParaRPr lang="en-US" sz="5100" dirty="0">
              <a:latin typeface="NikoshLightBAN" pitchFamily="2" charset="0"/>
              <a:cs typeface="NikoshLight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676400" y="2362200"/>
            <a:ext cx="6096000" cy="22558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bn-IN" sz="8800" dirty="0">
                <a:latin typeface="NikoshLightBAN" pitchFamily="2" charset="0"/>
                <a:cs typeface="NikoshLightBAN" pitchFamily="2" charset="0"/>
              </a:rPr>
              <a:t>চতুর্থ অধ্যায়</a:t>
            </a:r>
            <a:endParaRPr lang="en-US" sz="8800" dirty="0">
              <a:latin typeface="NikoshLightBAN" pitchFamily="2" charset="0"/>
              <a:cs typeface="NikoshLightBAN" pitchFamily="2" charset="0"/>
            </a:endParaRPr>
          </a:p>
          <a:p>
            <a:pPr algn="ctr" eaLnBrk="1" hangingPunct="1">
              <a:defRPr/>
            </a:pPr>
            <a:r>
              <a:rPr lang="bn-IN" sz="3600" b="1" dirty="0">
                <a:latin typeface="NikoshLightBAN" pitchFamily="2" charset="0"/>
                <a:cs typeface="NikoshLightBAN" pitchFamily="2" charset="0"/>
              </a:rPr>
              <a:t>প্রশ্নমালা </a:t>
            </a:r>
            <a:r>
              <a:rPr lang="en-AU" sz="3600" b="1" dirty="0" smtClean="0">
                <a:latin typeface="NikoshLightBAN" pitchFamily="2" charset="0"/>
                <a:cs typeface="NikoshLightBAN" pitchFamily="2" charset="0"/>
              </a:rPr>
              <a:t>: </a:t>
            </a:r>
            <a:r>
              <a:rPr lang="bn-IN" sz="3600" b="1" dirty="0" smtClean="0">
                <a:latin typeface="NikoshLightBAN" pitchFamily="2" charset="0"/>
                <a:cs typeface="NikoshLightBAN" pitchFamily="2" charset="0"/>
              </a:rPr>
              <a:t>৪</a:t>
            </a:r>
            <a:r>
              <a:rPr lang="en-US" sz="3600" b="1" dirty="0">
                <a:latin typeface="NikoshLightBAN" pitchFamily="2" charset="0"/>
                <a:cs typeface="NikoshLightBAN" pitchFamily="2" charset="0"/>
              </a:rPr>
              <a:t>.</a:t>
            </a:r>
            <a:r>
              <a:rPr lang="bn-IN" sz="3600" b="1" dirty="0">
                <a:latin typeface="NikoshLightBAN" pitchFamily="2" charset="0"/>
                <a:cs typeface="NikoshLightBAN" pitchFamily="2" charset="0"/>
              </a:rPr>
              <a:t>১</a:t>
            </a:r>
            <a:r>
              <a:rPr lang="bn-IN" sz="5400" dirty="0">
                <a:latin typeface="NikoshLightBAN" pitchFamily="2" charset="0"/>
                <a:cs typeface="NikoshLightBAN" pitchFamily="2" charset="0"/>
              </a:rPr>
              <a:t> </a:t>
            </a:r>
            <a:endParaRPr lang="en-US" sz="5400" dirty="0">
              <a:latin typeface="NikoshLightBAN" pitchFamily="2" charset="0"/>
              <a:cs typeface="NikoshLight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8925" y="2181225"/>
            <a:ext cx="348615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91200" y="1752600"/>
            <a:ext cx="2667000" cy="11890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bn-IN" sz="7200" dirty="0"/>
              <a:t>সূচক</a:t>
            </a:r>
            <a:endParaRPr lang="en-US" sz="18900" dirty="0">
              <a:latin typeface="Calibri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66800" y="4267200"/>
            <a:ext cx="1905000" cy="10064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bn-IN" sz="6000" dirty="0"/>
              <a:t>ভিত্তি</a:t>
            </a:r>
            <a:endParaRPr lang="en-US" sz="18900" dirty="0">
              <a:latin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latin typeface="Calibri" pitchFamily="34" charset="0"/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latin typeface="Calibri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1313" y="2590800"/>
            <a:ext cx="3062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2743200" y="1828800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4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1.a</a:t>
            </a:r>
            <a:r>
              <a:rPr lang="en-US" sz="4400" baseline="30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sz="4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.a</a:t>
            </a:r>
            <a:r>
              <a:rPr lang="en-US" sz="4400" baseline="30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</a:t>
            </a:r>
            <a:r>
              <a:rPr lang="en-US" sz="4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 a</a:t>
            </a:r>
            <a:r>
              <a:rPr lang="en-US" sz="4400" baseline="30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m+n</a:t>
            </a:r>
            <a:endParaRPr lang="en-US" sz="4000">
              <a:ea typeface="Calibri" pitchFamily="34" charset="0"/>
              <a:cs typeface="Arial" charset="0"/>
            </a:endParaRP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1066800" y="4419600"/>
            <a:ext cx="518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>
              <a:latin typeface="Calibri" pitchFamily="34" charset="0"/>
            </a:endParaRPr>
          </a:p>
          <a:p>
            <a:pPr eaLnBrk="1" hangingPunct="1"/>
            <a:endParaRPr lang="en-US">
              <a:latin typeface="Calibri" pitchFamily="34" charset="0"/>
            </a:endParaRPr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latin typeface="Calibri" pitchFamily="34" charset="0"/>
            </a:endParaRP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62263" y="3810000"/>
            <a:ext cx="37671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4347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latin typeface="Calibri" pitchFamily="34" charset="0"/>
            </a:endParaRPr>
          </a:p>
        </p:txBody>
      </p:sp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67025" y="4724400"/>
            <a:ext cx="4143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457200" y="762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6397" name="TextBox 16"/>
          <p:cNvSpPr txBox="1">
            <a:spLocks noChangeArrowheads="1"/>
          </p:cNvSpPr>
          <p:nvPr/>
        </p:nvSpPr>
        <p:spPr bwMode="auto">
          <a:xfrm>
            <a:off x="1600200" y="1066800"/>
            <a:ext cx="5410200" cy="7016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bn-IN" sz="4000" dirty="0">
                <a:latin typeface="NikoshLightBAN" pitchFamily="2" charset="0"/>
                <a:cs typeface="NikoshLightBAN" pitchFamily="2" charset="0"/>
              </a:rPr>
              <a:t>প্রয়োজনীয় </a:t>
            </a:r>
            <a:r>
              <a:rPr lang="bn-IN" sz="4000" dirty="0" smtClean="0">
                <a:latin typeface="NikoshLightBAN" pitchFamily="2" charset="0"/>
                <a:cs typeface="NikoshLightBAN" pitchFamily="2" charset="0"/>
              </a:rPr>
              <a:t>সূত্রাব</a:t>
            </a:r>
            <a:r>
              <a:rPr lang="bn-BD" sz="4000" dirty="0" smtClean="0">
                <a:latin typeface="NikoshLightBAN" pitchFamily="2" charset="0"/>
                <a:cs typeface="NikoshLightBAN" pitchFamily="2" charset="0"/>
              </a:rPr>
              <a:t>লি</a:t>
            </a:r>
            <a:r>
              <a:rPr lang="bn-IN" sz="4000" dirty="0" smtClean="0"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4000" dirty="0">
                <a:latin typeface="NikoshLightBAN" pitchFamily="2" charset="0"/>
                <a:cs typeface="NikoshLightBAN" pitchFamily="2" charset="0"/>
              </a:rPr>
              <a:t>:</a:t>
            </a:r>
            <a:endParaRPr lang="en-US" sz="2800" dirty="0">
              <a:latin typeface="NikoshLightBAN" pitchFamily="2" charset="0"/>
              <a:cs typeface="NikoshLightBAN" pitchFamily="2" charset="0"/>
            </a:endParaRPr>
          </a:p>
        </p:txBody>
      </p:sp>
      <p:sp>
        <p:nvSpPr>
          <p:cNvPr id="14351" name="TextBox 17"/>
          <p:cNvSpPr txBox="1">
            <a:spLocks noChangeArrowheads="1"/>
          </p:cNvSpPr>
          <p:nvPr/>
        </p:nvSpPr>
        <p:spPr bwMode="auto">
          <a:xfrm>
            <a:off x="2971800" y="381000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n-IN" sz="4000" b="1" dirty="0" smtClean="0"/>
              <a:t>প্রশ্নমালা</a:t>
            </a:r>
            <a:r>
              <a:rPr lang="bn-BD" sz="4000" b="1" dirty="0" smtClean="0"/>
              <a:t>ঃ</a:t>
            </a:r>
            <a:r>
              <a:rPr lang="bn-IN" sz="4000" b="1" dirty="0" smtClean="0"/>
              <a:t> </a:t>
            </a:r>
            <a:r>
              <a:rPr lang="bn-IN" sz="4000" b="1" dirty="0"/>
              <a:t>৪</a:t>
            </a:r>
            <a:r>
              <a:rPr lang="en-US" sz="4000" b="1" dirty="0">
                <a:cs typeface="Vrinda" pitchFamily="2" charset="0"/>
              </a:rPr>
              <a:t>.</a:t>
            </a:r>
            <a:r>
              <a:rPr lang="bn-IN" sz="4000" b="1" dirty="0"/>
              <a:t>১</a:t>
            </a:r>
            <a:endParaRPr lang="en-US" sz="4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latin typeface="Calibri" pitchFamily="34" charset="0"/>
            </a:endParaRPr>
          </a:p>
        </p:txBody>
      </p:sp>
      <p:sp>
        <p:nvSpPr>
          <p:cNvPr id="15363" name="Rectangle 44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100">
                <a:cs typeface="Arial" charset="0"/>
              </a:rPr>
              <a:t> </a:t>
            </a:r>
            <a:endParaRPr lang="en-US">
              <a:cs typeface="Arial" charset="0"/>
            </a:endParaRPr>
          </a:p>
        </p:txBody>
      </p:sp>
      <p:sp>
        <p:nvSpPr>
          <p:cNvPr id="15364" name="Rectangle 47"/>
          <p:cNvSpPr>
            <a:spLocks noChangeArrowheads="1"/>
          </p:cNvSpPr>
          <p:nvPr/>
        </p:nvSpPr>
        <p:spPr bwMode="auto">
          <a:xfrm>
            <a:off x="0" y="962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5365" name="Rectangle 5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latin typeface="Calibri" pitchFamily="34" charset="0"/>
            </a:endParaRPr>
          </a:p>
        </p:txBody>
      </p:sp>
      <p:sp>
        <p:nvSpPr>
          <p:cNvPr id="15366" name="Rectangle 54"/>
          <p:cNvSpPr>
            <a:spLocks noChangeArrowheads="1"/>
          </p:cNvSpPr>
          <p:nvPr/>
        </p:nvSpPr>
        <p:spPr bwMode="auto">
          <a:xfrm>
            <a:off x="0" y="830263"/>
            <a:ext cx="292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2000">
                <a:ea typeface="Times New Roman" pitchFamily="18" charset="0"/>
                <a:cs typeface="Arial" charset="0"/>
              </a:rPr>
              <a:t> </a:t>
            </a:r>
            <a:r>
              <a:rPr lang="en-US" sz="1100">
                <a:ea typeface="Times New Roman" pitchFamily="18" charset="0"/>
                <a:cs typeface="Arial" charset="0"/>
              </a:rPr>
              <a:t> </a:t>
            </a:r>
            <a:endParaRPr lang="en-US">
              <a:ea typeface="Times New Roman" pitchFamily="18" charset="0"/>
              <a:cs typeface="Arial" charset="0"/>
            </a:endParaRPr>
          </a:p>
        </p:txBody>
      </p:sp>
      <p:sp>
        <p:nvSpPr>
          <p:cNvPr id="15367" name="Rectangle 81"/>
          <p:cNvSpPr>
            <a:spLocks noChangeArrowheads="1"/>
          </p:cNvSpPr>
          <p:nvPr/>
        </p:nvSpPr>
        <p:spPr bwMode="auto">
          <a:xfrm>
            <a:off x="0" y="8763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5368" name="Rectangle 82"/>
          <p:cNvSpPr>
            <a:spLocks noChangeArrowheads="1"/>
          </p:cNvSpPr>
          <p:nvPr/>
        </p:nvSpPr>
        <p:spPr bwMode="auto">
          <a:xfrm>
            <a:off x="0" y="1600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5369" name="Rectangle 83"/>
          <p:cNvSpPr>
            <a:spLocks noChangeArrowheads="1"/>
          </p:cNvSpPr>
          <p:nvPr/>
        </p:nvSpPr>
        <p:spPr bwMode="auto">
          <a:xfrm>
            <a:off x="0" y="22955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5370" name="Rectangle 84"/>
          <p:cNvSpPr>
            <a:spLocks noChangeArrowheads="1"/>
          </p:cNvSpPr>
          <p:nvPr/>
        </p:nvSpPr>
        <p:spPr bwMode="auto">
          <a:xfrm>
            <a:off x="0" y="32194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5371" name="Rectangle 9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latin typeface="Calibri" pitchFamily="34" charset="0"/>
            </a:endParaRPr>
          </a:p>
        </p:txBody>
      </p:sp>
      <p:pic>
        <p:nvPicPr>
          <p:cNvPr id="17419" name="Picture 9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2590800"/>
            <a:ext cx="24209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3" name="Rectangle 92"/>
          <p:cNvSpPr>
            <a:spLocks noChangeArrowheads="1"/>
          </p:cNvSpPr>
          <p:nvPr/>
        </p:nvSpPr>
        <p:spPr bwMode="auto">
          <a:xfrm>
            <a:off x="457200" y="11811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cs typeface="Arial" charset="0"/>
            </a:endParaRPr>
          </a:p>
        </p:txBody>
      </p:sp>
      <p:pic>
        <p:nvPicPr>
          <p:cNvPr id="17421" name="Picture 9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3937000"/>
            <a:ext cx="23622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9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4919663"/>
            <a:ext cx="2590800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6" name="Rectangle 9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latin typeface="Calibri" pitchFamily="34" charset="0"/>
            </a:endParaRPr>
          </a:p>
        </p:txBody>
      </p:sp>
      <p:sp>
        <p:nvSpPr>
          <p:cNvPr id="15377" name="Rectangle 96"/>
          <p:cNvSpPr>
            <a:spLocks noChangeArrowheads="1"/>
          </p:cNvSpPr>
          <p:nvPr/>
        </p:nvSpPr>
        <p:spPr bwMode="auto">
          <a:xfrm>
            <a:off x="457200" y="8572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5378" name="TextBox 104"/>
          <p:cNvSpPr txBox="1">
            <a:spLocks noChangeArrowheads="1"/>
          </p:cNvSpPr>
          <p:nvPr/>
        </p:nvSpPr>
        <p:spPr bwMode="auto">
          <a:xfrm>
            <a:off x="3048000" y="228600"/>
            <a:ext cx="64770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n-IN" sz="6000" dirty="0" smtClean="0">
                <a:latin typeface="SutonnyMJ" pitchFamily="2" charset="0"/>
              </a:rPr>
              <a:t>প্রশ্নমালা</a:t>
            </a:r>
            <a:r>
              <a:rPr lang="bn-BD" sz="6000" dirty="0" smtClean="0">
                <a:latin typeface="SutonnyMJ" pitchFamily="2" charset="0"/>
              </a:rPr>
              <a:t>ঃ</a:t>
            </a:r>
            <a:r>
              <a:rPr lang="bn-IN" sz="6000" dirty="0" smtClean="0">
                <a:latin typeface="SutonnyMJ" pitchFamily="2" charset="0"/>
              </a:rPr>
              <a:t> </a:t>
            </a:r>
            <a:r>
              <a:rPr lang="bn-IN" sz="6000" dirty="0">
                <a:latin typeface="SutonnyMJ" pitchFamily="2" charset="0"/>
              </a:rPr>
              <a:t>৪</a:t>
            </a:r>
            <a:r>
              <a:rPr lang="en-US" sz="6000" dirty="0">
                <a:latin typeface="SutonnyMJ" pitchFamily="2" charset="0"/>
              </a:rPr>
              <a:t>.</a:t>
            </a:r>
            <a:r>
              <a:rPr lang="bn-IN" sz="6000" dirty="0">
                <a:latin typeface="SutonnyMJ" pitchFamily="2" charset="0"/>
              </a:rPr>
              <a:t>১</a:t>
            </a:r>
            <a:endParaRPr lang="en-US" sz="6000" dirty="0">
              <a:latin typeface="SutonnyMJ" pitchFamily="2" charset="0"/>
            </a:endParaRPr>
          </a:p>
          <a:p>
            <a:pPr eaLnBrk="1" hangingPunct="1"/>
            <a:endParaRPr lang="en-US" sz="2800" dirty="0">
              <a:latin typeface="Calibri" pitchFamily="34" charset="0"/>
            </a:endParaRPr>
          </a:p>
        </p:txBody>
      </p:sp>
      <p:sp>
        <p:nvSpPr>
          <p:cNvPr id="17427" name="TextBox 105"/>
          <p:cNvSpPr txBox="1">
            <a:spLocks noChangeArrowheads="1"/>
          </p:cNvSpPr>
          <p:nvPr/>
        </p:nvSpPr>
        <p:spPr bwMode="auto">
          <a:xfrm>
            <a:off x="1981200" y="1447800"/>
            <a:ext cx="5715000" cy="7016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bn-IN" sz="4000" dirty="0">
                <a:latin typeface="NikoshBAN" pitchFamily="2" charset="0"/>
                <a:cs typeface="NikoshBAN" pitchFamily="2" charset="0"/>
              </a:rPr>
              <a:t>প্রয়োজনীয়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সূত্রাব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লি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: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ythagoras-Quo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838200"/>
            <a:ext cx="3581400" cy="5041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228600"/>
            <a:ext cx="46482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এই ছবিটি কার?</a:t>
            </a:r>
            <a:endParaRPr lang="en-AU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5943600"/>
            <a:ext cx="46482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পিথাগোরাস</a:t>
            </a:r>
            <a:endParaRPr lang="en-AU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"/>
          <p:cNvSpPr txBox="1">
            <a:spLocks noChangeArrowheads="1"/>
          </p:cNvSpPr>
          <p:nvPr/>
        </p:nvSpPr>
        <p:spPr bwMode="auto">
          <a:xfrm>
            <a:off x="457200" y="1371600"/>
            <a:ext cx="8001000" cy="8239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bn-IN" sz="4800" dirty="0">
                <a:latin typeface="NikoshBAN" pitchFamily="2" charset="0"/>
                <a:cs typeface="NikoshBAN" pitchFamily="2" charset="0"/>
              </a:rPr>
              <a:t>গাণিতিক </a:t>
            </a: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সমস্যাব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লি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: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387" name="TextBox 22"/>
          <p:cNvSpPr txBox="1">
            <a:spLocks noChangeArrowheads="1"/>
          </p:cNvSpPr>
          <p:nvPr/>
        </p:nvSpPr>
        <p:spPr bwMode="auto">
          <a:xfrm>
            <a:off x="3048000" y="0"/>
            <a:ext cx="4495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bn-IN" sz="6000" dirty="0" smtClean="0">
                <a:latin typeface="SutonnyMJ" pitchFamily="2" charset="0"/>
              </a:rPr>
              <a:t>প্রশ্নমালা</a:t>
            </a:r>
            <a:r>
              <a:rPr lang="bn-BD" sz="6000" dirty="0" smtClean="0">
                <a:latin typeface="SutonnyMJ" pitchFamily="2" charset="0"/>
              </a:rPr>
              <a:t>ঃ</a:t>
            </a:r>
            <a:r>
              <a:rPr lang="bn-IN" sz="6000" dirty="0" smtClean="0">
                <a:latin typeface="SutonnyMJ" pitchFamily="2" charset="0"/>
              </a:rPr>
              <a:t> </a:t>
            </a:r>
            <a:r>
              <a:rPr lang="bn-IN" sz="6000" dirty="0">
                <a:latin typeface="SutonnyMJ" pitchFamily="2" charset="0"/>
              </a:rPr>
              <a:t>৪</a:t>
            </a:r>
            <a:r>
              <a:rPr lang="en-US" sz="6000" dirty="0">
                <a:latin typeface="SutonnyMJ" pitchFamily="2" charset="0"/>
              </a:rPr>
              <a:t>.</a:t>
            </a:r>
            <a:r>
              <a:rPr lang="bn-IN" sz="6000" dirty="0">
                <a:latin typeface="SutonnyMJ" pitchFamily="2" charset="0"/>
              </a:rPr>
              <a:t>১</a:t>
            </a:r>
            <a:endParaRPr lang="en-US" sz="2800" dirty="0">
              <a:latin typeface="Calibri" pitchFamily="34" charset="0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079500" y="4032250"/>
            <a:ext cx="6007100" cy="844550"/>
            <a:chOff x="56" y="2540"/>
            <a:chExt cx="3784" cy="532"/>
          </a:xfrm>
        </p:grpSpPr>
        <p:pic>
          <p:nvPicPr>
            <p:cNvPr id="16406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16" y="2540"/>
              <a:ext cx="1824" cy="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7" name="TextBox 3"/>
            <p:cNvSpPr txBox="1">
              <a:spLocks noChangeArrowheads="1"/>
            </p:cNvSpPr>
            <p:nvPr/>
          </p:nvSpPr>
          <p:spPr bwMode="auto">
            <a:xfrm>
              <a:off x="56" y="2544"/>
              <a:ext cx="200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bn-IN" sz="3600"/>
                <a:t>২</a:t>
              </a:r>
              <a:r>
                <a:rPr lang="en-US" sz="3600">
                  <a:cs typeface="Vrinda" pitchFamily="2" charset="0"/>
                </a:rPr>
                <a:t>.</a:t>
              </a:r>
              <a:r>
                <a:rPr lang="bn-IN" sz="3600"/>
                <a:t> সরল কর </a:t>
              </a:r>
              <a:r>
                <a:rPr lang="en-US" sz="3600"/>
                <a:t>:</a:t>
              </a: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990600" y="5410200"/>
            <a:ext cx="6629400" cy="762000"/>
            <a:chOff x="0" y="3408"/>
            <a:chExt cx="4176" cy="480"/>
          </a:xfrm>
        </p:grpSpPr>
        <p:pic>
          <p:nvPicPr>
            <p:cNvPr id="1640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97" y="3504"/>
              <a:ext cx="2179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5" name="TextBox 3"/>
            <p:cNvSpPr txBox="1">
              <a:spLocks noChangeArrowheads="1"/>
            </p:cNvSpPr>
            <p:nvPr/>
          </p:nvSpPr>
          <p:spPr bwMode="auto">
            <a:xfrm>
              <a:off x="0" y="3408"/>
              <a:ext cx="211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bn-IN" sz="3600"/>
                <a:t>৩</a:t>
              </a:r>
              <a:r>
                <a:rPr lang="en-US" sz="3600">
                  <a:cs typeface="Vrinda" pitchFamily="2" charset="0"/>
                </a:rPr>
                <a:t>.</a:t>
              </a:r>
              <a:r>
                <a:rPr lang="bn-IN" sz="3600"/>
                <a:t> সরল কর </a:t>
              </a:r>
              <a:r>
                <a:rPr lang="en-US" sz="3600"/>
                <a:t>: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990600" y="2514600"/>
            <a:ext cx="6237288" cy="927100"/>
            <a:chOff x="1056" y="1432"/>
            <a:chExt cx="3929" cy="584"/>
          </a:xfrm>
        </p:grpSpPr>
        <p:grpSp>
          <p:nvGrpSpPr>
            <p:cNvPr id="16391" name="Group 24"/>
            <p:cNvGrpSpPr>
              <a:grpSpLocks/>
            </p:cNvGrpSpPr>
            <p:nvPr/>
          </p:nvGrpSpPr>
          <p:grpSpPr bwMode="auto">
            <a:xfrm>
              <a:off x="1056" y="1432"/>
              <a:ext cx="3929" cy="584"/>
              <a:chOff x="1056" y="1104"/>
              <a:chExt cx="3929" cy="584"/>
            </a:xfrm>
          </p:grpSpPr>
          <p:sp>
            <p:nvSpPr>
              <p:cNvPr id="16394" name="Rectangle 16"/>
              <p:cNvSpPr>
                <a:spLocks noChangeArrowheads="1"/>
              </p:cNvSpPr>
              <p:nvPr/>
            </p:nvSpPr>
            <p:spPr bwMode="auto">
              <a:xfrm>
                <a:off x="3936" y="1152"/>
                <a:ext cx="453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4400">
                    <a:latin typeface="SutonnyMJ" pitchFamily="2" charset="0"/>
                    <a:cs typeface="Times New Roman" pitchFamily="18" charset="0"/>
                  </a:rPr>
                  <a:t>)</a:t>
                </a:r>
                <a:endParaRPr lang="en-US" sz="4400">
                  <a:latin typeface="Calibri" pitchFamily="34" charset="0"/>
                </a:endParaRPr>
              </a:p>
            </p:txBody>
          </p:sp>
          <p:grpSp>
            <p:nvGrpSpPr>
              <p:cNvPr id="16395" name="Group 23"/>
              <p:cNvGrpSpPr>
                <a:grpSpLocks/>
              </p:cNvGrpSpPr>
              <p:nvPr/>
            </p:nvGrpSpPr>
            <p:grpSpPr bwMode="auto">
              <a:xfrm>
                <a:off x="1056" y="1104"/>
                <a:ext cx="3929" cy="584"/>
                <a:chOff x="1008" y="1344"/>
                <a:chExt cx="3929" cy="584"/>
              </a:xfrm>
            </p:grpSpPr>
            <p:sp>
              <p:nvSpPr>
                <p:cNvPr id="16396" name="Rectangle 17"/>
                <p:cNvSpPr>
                  <a:spLocks noChangeArrowheads="1"/>
                </p:cNvSpPr>
                <p:nvPr/>
              </p:nvSpPr>
              <p:spPr bwMode="auto">
                <a:xfrm>
                  <a:off x="4704" y="1376"/>
                  <a:ext cx="233" cy="4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sz="4400">
                      <a:latin typeface="SutonnyMJ" pitchFamily="2" charset="0"/>
                      <a:cs typeface="Times New Roman" pitchFamily="18" charset="0"/>
                    </a:rPr>
                    <a:t>)</a:t>
                  </a:r>
                  <a:endParaRPr lang="en-US" sz="4400">
                    <a:latin typeface="Calibri" pitchFamily="34" charset="0"/>
                  </a:endParaRPr>
                </a:p>
              </p:txBody>
            </p:sp>
            <p:grpSp>
              <p:nvGrpSpPr>
                <p:cNvPr id="16397" name="Group 22"/>
                <p:cNvGrpSpPr>
                  <a:grpSpLocks/>
                </p:cNvGrpSpPr>
                <p:nvPr/>
              </p:nvGrpSpPr>
              <p:grpSpPr bwMode="auto">
                <a:xfrm>
                  <a:off x="1008" y="1344"/>
                  <a:ext cx="3744" cy="584"/>
                  <a:chOff x="0" y="1576"/>
                  <a:chExt cx="3744" cy="584"/>
                </a:xfrm>
              </p:grpSpPr>
              <p:pic>
                <p:nvPicPr>
                  <p:cNvPr id="1639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76" y="1624"/>
                    <a:ext cx="432" cy="50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6399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48" y="1584"/>
                    <a:ext cx="432" cy="5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6400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4" y="1584"/>
                    <a:ext cx="480" cy="5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6401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1632"/>
                    <a:ext cx="192" cy="44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1" hangingPunct="1"/>
                    <a:r>
                      <a:rPr lang="en-US" sz="4000">
                        <a:latin typeface="SutonnyMJ" pitchFamily="2" charset="0"/>
                        <a:cs typeface="Times New Roman" pitchFamily="18" charset="0"/>
                      </a:rPr>
                      <a:t>(</a:t>
                    </a:r>
                    <a:endParaRPr lang="en-US" sz="3600">
                      <a:cs typeface="Arial" charset="0"/>
                    </a:endParaRPr>
                  </a:p>
                </p:txBody>
              </p:sp>
              <p:sp>
                <p:nvSpPr>
                  <p:cNvPr id="16402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1639"/>
                    <a:ext cx="192" cy="4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1" hangingPunct="1"/>
                    <a:r>
                      <a:rPr lang="en-US" sz="3600">
                        <a:latin typeface="SutonnyMJ" pitchFamily="2" charset="0"/>
                        <a:cs typeface="Times New Roman" pitchFamily="18" charset="0"/>
                      </a:rPr>
                      <a:t>(</a:t>
                    </a:r>
                    <a:endParaRPr lang="en-US" sz="3200">
                      <a:cs typeface="Arial" charset="0"/>
                    </a:endParaRPr>
                  </a:p>
                </p:txBody>
              </p:sp>
              <p:sp>
                <p:nvSpPr>
                  <p:cNvPr id="16403" name="TextBox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1576"/>
                    <a:ext cx="2832" cy="51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1" hangingPunct="1"/>
                    <a:r>
                      <a:rPr lang="bn-IN" sz="3600"/>
                      <a:t>১</a:t>
                    </a:r>
                    <a:r>
                      <a:rPr lang="en-US" sz="3600">
                        <a:cs typeface="Vrinda" pitchFamily="2" charset="0"/>
                      </a:rPr>
                      <a:t>.</a:t>
                    </a:r>
                    <a:r>
                      <a:rPr lang="bn-IN" sz="3600"/>
                      <a:t> সরল কর</a:t>
                    </a:r>
                    <a:r>
                      <a:rPr lang="bn-IN" sz="4800"/>
                      <a:t> </a:t>
                    </a:r>
                    <a:r>
                      <a:rPr lang="en-US" sz="4800"/>
                      <a:t>:</a:t>
                    </a:r>
                  </a:p>
                </p:txBody>
              </p:sp>
            </p:grpSp>
          </p:grpSp>
        </p:grpSp>
        <p:sp>
          <p:nvSpPr>
            <p:cNvPr id="16392" name="Rectangle 14"/>
            <p:cNvSpPr>
              <a:spLocks noChangeArrowheads="1"/>
            </p:cNvSpPr>
            <p:nvPr/>
          </p:nvSpPr>
          <p:spPr bwMode="auto">
            <a:xfrm>
              <a:off x="2664" y="1472"/>
              <a:ext cx="1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4400">
                  <a:latin typeface="SutonnyMJ" pitchFamily="2" charset="0"/>
                  <a:cs typeface="Times New Roman" pitchFamily="18" charset="0"/>
                </a:rPr>
                <a:t>(</a:t>
              </a:r>
              <a:endParaRPr lang="en-US" sz="4000">
                <a:cs typeface="Arial" charset="0"/>
              </a:endParaRPr>
            </a:p>
          </p:txBody>
        </p:sp>
        <p:sp>
          <p:nvSpPr>
            <p:cNvPr id="16393" name="Rectangle 15"/>
            <p:cNvSpPr>
              <a:spLocks noChangeArrowheads="1"/>
            </p:cNvSpPr>
            <p:nvPr/>
          </p:nvSpPr>
          <p:spPr bwMode="auto">
            <a:xfrm>
              <a:off x="3192" y="1432"/>
              <a:ext cx="244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4800">
                  <a:latin typeface="SutonnyMJ" pitchFamily="2" charset="0"/>
                  <a:cs typeface="Times New Roman" pitchFamily="18" charset="0"/>
                </a:rPr>
                <a:t>)</a:t>
              </a:r>
              <a:endParaRPr lang="en-US" sz="4800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237</TotalTime>
  <Words>121</Words>
  <Application>Microsoft Office PowerPoint</Application>
  <PresentationFormat>On-screen Show (4:3)</PresentationFormat>
  <Paragraphs>42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Concourse</vt:lpstr>
      <vt:lpstr>Package</vt:lpstr>
      <vt:lpstr>মাধ্যমিক গণিত</vt:lpstr>
      <vt:lpstr>Slide 2</vt:lpstr>
      <vt:lpstr>আজকের আলোচ্য বিষয়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কোন প্রশ্ন?</vt:lpstr>
      <vt:lpstr>Slide 14</vt:lpstr>
      <vt:lpstr>Slide 15</vt:lpstr>
    </vt:vector>
  </TitlesOfParts>
  <Company>pc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Pappu</cp:lastModifiedBy>
  <cp:revision>66</cp:revision>
  <dcterms:created xsi:type="dcterms:W3CDTF">2012-05-22T02:53:26Z</dcterms:created>
  <dcterms:modified xsi:type="dcterms:W3CDTF">2012-05-27T02:36:16Z</dcterms:modified>
</cp:coreProperties>
</file>